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91" r:id="rId2"/>
    <p:sldId id="292" r:id="rId3"/>
    <p:sldId id="257" r:id="rId4"/>
    <p:sldId id="258" r:id="rId5"/>
    <p:sldId id="267" r:id="rId6"/>
    <p:sldId id="288" r:id="rId7"/>
    <p:sldId id="268" r:id="rId8"/>
    <p:sldId id="280" r:id="rId9"/>
    <p:sldId id="281" r:id="rId10"/>
    <p:sldId id="285" r:id="rId11"/>
    <p:sldId id="269" r:id="rId12"/>
    <p:sldId id="286" r:id="rId13"/>
    <p:sldId id="290" r:id="rId14"/>
    <p:sldId id="270" r:id="rId15"/>
    <p:sldId id="289" r:id="rId16"/>
    <p:sldId id="274" r:id="rId17"/>
    <p:sldId id="273" r:id="rId18"/>
    <p:sldId id="275" r:id="rId19"/>
    <p:sldId id="278" r:id="rId20"/>
    <p:sldId id="276" r:id="rId21"/>
    <p:sldId id="284" r:id="rId22"/>
    <p:sldId id="282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5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0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9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9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3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1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6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5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3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7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9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8589" y="1214438"/>
            <a:ext cx="6707187" cy="8572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200" b="1" dirty="0"/>
              <a:t>Казахский Национальный Университет им. аль-</a:t>
            </a:r>
            <a:r>
              <a:rPr lang="ru-RU" sz="3200" b="1" dirty="0" err="1"/>
              <a:t>Фараби</a:t>
            </a:r>
            <a:endParaRPr lang="ru-RU" sz="3200" b="1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3719514" y="2192339"/>
            <a:ext cx="6480175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latin typeface="Arial" panose="020B0604020202020204" pitchFamily="34" charset="0"/>
              </a:rPr>
              <a:t>Кафедра политологии и политических технологий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3719514" y="3311525"/>
            <a:ext cx="66246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Политическая имиджелогия</a:t>
            </a:r>
            <a:endParaRPr lang="ru-RU" altLang="ru-RU" sz="2800" b="1">
              <a:latin typeface="Arial" panose="020B0604020202020204" pitchFamily="34" charset="0"/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729038" y="4659313"/>
            <a:ext cx="4032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Arial" panose="020B0604020202020204" pitchFamily="34" charset="0"/>
              </a:rPr>
              <a:t>Абжаппарова А.А.</a:t>
            </a:r>
          </a:p>
          <a:p>
            <a:pPr eaLnBrk="1" hangingPunct="1"/>
            <a:r>
              <a:rPr lang="ru-RU" altLang="ru-RU" sz="2400" b="1">
                <a:latin typeface="Arial" panose="020B0604020202020204" pitchFamily="34" charset="0"/>
              </a:rPr>
              <a:t>Старший преподаватель</a:t>
            </a:r>
          </a:p>
        </p:txBody>
      </p:sp>
      <p:pic>
        <p:nvPicPr>
          <p:cNvPr id="205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249364"/>
            <a:ext cx="1214438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69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349591" cy="460118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технологии,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при формировании имиджа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Позиционирование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Манипулирование</a:t>
            </a:r>
          </a:p>
          <a:p>
            <a:pPr>
              <a:lnSpc>
                <a:spcPct val="150000"/>
              </a:lnSpc>
            </a:pPr>
            <a:r>
              <a:rPr lang="ru-RU" sz="2400" dirty="0" err="1" smtClean="0">
                <a:solidFill>
                  <a:schemeClr val="tx1"/>
                </a:solidFill>
              </a:rPr>
              <a:t>Мифологизация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err="1" smtClean="0">
                <a:solidFill>
                  <a:schemeClr val="tx1"/>
                </a:solidFill>
              </a:rPr>
              <a:t>Эмоционализация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Вербализация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Детализация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726" y="2154254"/>
            <a:ext cx="22764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Типология имиджа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Типология </a:t>
            </a:r>
            <a:r>
              <a:rPr lang="ru-RU" sz="2400" dirty="0">
                <a:solidFill>
                  <a:schemeClr val="tx1"/>
                </a:solidFill>
              </a:rPr>
              <a:t>имиджа, </a:t>
            </a:r>
            <a:r>
              <a:rPr lang="ru-RU" sz="2400" dirty="0" smtClean="0">
                <a:solidFill>
                  <a:schemeClr val="tx1"/>
                </a:solidFill>
              </a:rPr>
              <a:t>разработанная </a:t>
            </a:r>
            <a:r>
              <a:rPr lang="ru-RU" sz="2400" dirty="0">
                <a:solidFill>
                  <a:schemeClr val="tx1"/>
                </a:solidFill>
              </a:rPr>
              <a:t>на базе общих и специальных оснований по критериям сходства </a:t>
            </a:r>
            <a:r>
              <a:rPr lang="ru-RU" sz="2400" dirty="0" smtClean="0">
                <a:solidFill>
                  <a:schemeClr val="tx1"/>
                </a:solidFill>
              </a:rPr>
              <a:t>и различия</a:t>
            </a:r>
            <a:r>
              <a:rPr lang="ru-RU" sz="2400" dirty="0">
                <a:solidFill>
                  <a:schemeClr val="tx1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эмоциональная </a:t>
            </a:r>
            <a:r>
              <a:rPr lang="ru-RU" sz="2400" b="1" dirty="0">
                <a:solidFill>
                  <a:schemeClr val="tx1"/>
                </a:solidFill>
              </a:rPr>
              <a:t>окраска имиджа</a:t>
            </a:r>
            <a:r>
              <a:rPr lang="ru-RU" sz="2400" dirty="0">
                <a:solidFill>
                  <a:schemeClr val="tx1"/>
                </a:solidFill>
              </a:rPr>
              <a:t>: позитивный </a:t>
            </a:r>
            <a:r>
              <a:rPr lang="ru-RU" sz="2400" dirty="0" smtClean="0">
                <a:solidFill>
                  <a:schemeClr val="tx1"/>
                </a:solidFill>
              </a:rPr>
              <a:t>имидж или негативный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целенаправленность</a:t>
            </a:r>
            <a:r>
              <a:rPr lang="ru-RU" sz="2400" dirty="0">
                <a:solidFill>
                  <a:schemeClr val="tx1"/>
                </a:solidFill>
              </a:rPr>
              <a:t>: естественный имидж, складывающийся стихийно, или искусственный, создаваемый специально;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содержание </a:t>
            </a:r>
            <a:r>
              <a:rPr lang="ru-RU" sz="2400" b="1" dirty="0">
                <a:solidFill>
                  <a:schemeClr val="tx1"/>
                </a:solidFill>
              </a:rPr>
              <a:t>имиджа</a:t>
            </a:r>
            <a:r>
              <a:rPr lang="ru-RU" sz="2400" dirty="0">
                <a:solidFill>
                  <a:schemeClr val="tx1"/>
                </a:solidFill>
              </a:rPr>
              <a:t>: имидж персоны либо имидж фирмы</a:t>
            </a:r>
            <a:r>
              <a:rPr lang="ru-RU" sz="2400" dirty="0" smtClean="0">
                <a:solidFill>
                  <a:schemeClr val="tx1"/>
                </a:solidFill>
              </a:rPr>
              <a:t>, корпорации </a:t>
            </a:r>
            <a:r>
              <a:rPr lang="ru-RU" sz="2400" dirty="0">
                <a:solidFill>
                  <a:schemeClr val="tx1"/>
                </a:solidFill>
              </a:rPr>
              <a:t>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9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имиджа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8200" y="2144221"/>
            <a:ext cx="10515600" cy="3714145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336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Типология имиджа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Имидж бывает персональный и корпоративный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0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25548" cy="460118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Персональный имидж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017" y="979611"/>
            <a:ext cx="7315200" cy="234110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Имидж - </a:t>
            </a:r>
            <a:r>
              <a:rPr lang="ru-RU" sz="2400" b="1" dirty="0">
                <a:solidFill>
                  <a:schemeClr val="tx1"/>
                </a:solidFill>
              </a:rPr>
              <a:t>важнейший аспект </a:t>
            </a:r>
            <a:r>
              <a:rPr lang="ru-RU" sz="2400" dirty="0">
                <a:solidFill>
                  <a:schemeClr val="tx1"/>
                </a:solidFill>
              </a:rPr>
              <a:t>любого </a:t>
            </a:r>
            <a:r>
              <a:rPr lang="ru-RU" sz="2400" b="1" dirty="0">
                <a:solidFill>
                  <a:schemeClr val="tx1"/>
                </a:solidFill>
              </a:rPr>
              <a:t>общения </a:t>
            </a:r>
            <a:r>
              <a:rPr lang="ru-RU" sz="2400" dirty="0">
                <a:solidFill>
                  <a:schemeClr val="tx1"/>
                </a:solidFill>
              </a:rPr>
              <a:t>между людьми, в том числе и делового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Персональный </a:t>
            </a:r>
            <a:r>
              <a:rPr lang="ru-RU" sz="2400" b="1" dirty="0">
                <a:solidFill>
                  <a:schemeClr val="tx1"/>
                </a:solidFill>
              </a:rPr>
              <a:t>имидж </a:t>
            </a:r>
            <a:r>
              <a:rPr lang="ru-RU" sz="2400" dirty="0">
                <a:solidFill>
                  <a:schemeClr val="tx1"/>
                </a:solidFill>
              </a:rPr>
              <a:t>- это устойчивое представление общественности об отличительных или исключительных характеристиках </a:t>
            </a:r>
            <a:r>
              <a:rPr lang="ru-RU" sz="2400" dirty="0" smtClean="0">
                <a:solidFill>
                  <a:schemeClr val="tx1"/>
                </a:solidFill>
              </a:rPr>
              <a:t>человека, </a:t>
            </a:r>
            <a:r>
              <a:rPr lang="ru-RU" sz="2400" dirty="0">
                <a:solidFill>
                  <a:schemeClr val="tx1"/>
                </a:solidFill>
              </a:rPr>
              <a:t>выделяющих </a:t>
            </a:r>
            <a:r>
              <a:rPr lang="ru-RU" sz="2400" dirty="0" smtClean="0">
                <a:solidFill>
                  <a:schemeClr val="tx1"/>
                </a:solidFill>
              </a:rPr>
              <a:t>его </a:t>
            </a:r>
            <a:r>
              <a:rPr lang="ru-RU" sz="2400" dirty="0">
                <a:solidFill>
                  <a:schemeClr val="tx1"/>
                </a:solidFill>
              </a:rPr>
              <a:t>из ряда </a:t>
            </a:r>
            <a:r>
              <a:rPr lang="ru-RU" sz="2400" dirty="0" smtClean="0">
                <a:solidFill>
                  <a:schemeClr val="tx1"/>
                </a:solidFill>
              </a:rPr>
              <a:t>подобных.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114" y="3758866"/>
            <a:ext cx="3353890" cy="272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73772" cy="46011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Персональный имидж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 В целом персональный имидж включает в себя представления о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характеристиках </a:t>
            </a:r>
            <a:r>
              <a:rPr lang="ru-RU" sz="2400" dirty="0" smtClean="0">
                <a:solidFill>
                  <a:schemeClr val="tx1"/>
                </a:solidFill>
              </a:rPr>
              <a:t>человека, </a:t>
            </a:r>
            <a:r>
              <a:rPr lang="ru-RU" sz="2400" dirty="0">
                <a:solidFill>
                  <a:schemeClr val="tx1"/>
                </a:solidFill>
              </a:rPr>
              <a:t>таких как </a:t>
            </a:r>
            <a:r>
              <a:rPr lang="ru-RU" sz="2400" b="1" dirty="0">
                <a:solidFill>
                  <a:schemeClr val="tx1"/>
                </a:solidFill>
              </a:rPr>
              <a:t>внешность, социально-демографическая принадлежность, поступки, особенности вербального и невербального поведения, параметры неосновной деятельности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Имидж складывается из совокупности различных качеств, характеризующих человека.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Разные </a:t>
            </a:r>
            <a:r>
              <a:rPr lang="ru-RU" sz="2400" dirty="0">
                <a:solidFill>
                  <a:schemeClr val="tx1"/>
                </a:solidFill>
              </a:rPr>
              <a:t>ученые используют различные подходы к дифференциации этих качеств.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201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54424" cy="460118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Персональный имидж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7" y="779646"/>
            <a:ext cx="7844677" cy="294533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Было </a:t>
            </a:r>
            <a:r>
              <a:rPr lang="ru-RU" sz="2400" dirty="0">
                <a:solidFill>
                  <a:schemeClr val="tx1"/>
                </a:solidFill>
              </a:rPr>
              <a:t>доказано, что на восприятие человека влияет не один лишь уровень интеллекта, а напротив </a:t>
            </a:r>
            <a:r>
              <a:rPr lang="ru-RU" sz="2400" b="1" dirty="0">
                <a:solidFill>
                  <a:schemeClr val="tx1"/>
                </a:solidFill>
              </a:rPr>
              <a:t>55% успеха обеспечивает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внешность,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b="1" dirty="0" smtClean="0">
                <a:solidFill>
                  <a:schemeClr val="tx1"/>
                </a:solidFill>
              </a:rPr>
              <a:t>% -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голос и лишь 7% содержание.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450" y="3724977"/>
            <a:ext cx="5105100" cy="25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445844" cy="46011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Составляющие персонального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имиджа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предлагаемые российским исследователем А. Ю. Панасюком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err="1">
                <a:solidFill>
                  <a:schemeClr val="tx1"/>
                </a:solidFill>
              </a:rPr>
              <a:t>Габитарный</a:t>
            </a:r>
            <a:r>
              <a:rPr lang="ru-RU" sz="2400" b="1" dirty="0">
                <a:solidFill>
                  <a:schemeClr val="tx1"/>
                </a:solidFill>
              </a:rPr>
              <a:t> имидж </a:t>
            </a:r>
            <a:r>
              <a:rPr lang="ru-RU" sz="2400" dirty="0" smtClean="0">
                <a:solidFill>
                  <a:schemeClr val="tx1"/>
                </a:solidFill>
              </a:rPr>
              <a:t>- внешний</a:t>
            </a:r>
            <a:r>
              <a:rPr lang="ru-RU" sz="2400" dirty="0">
                <a:solidFill>
                  <a:schemeClr val="tx1"/>
                </a:solidFill>
              </a:rPr>
              <a:t>, созданный с помощью определенных аксессуаров, одежды, </a:t>
            </a:r>
            <a:r>
              <a:rPr lang="ru-RU" sz="2400" dirty="0" smtClean="0">
                <a:solidFill>
                  <a:schemeClr val="tx1"/>
                </a:solidFill>
              </a:rPr>
              <a:t>макияжа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Вербальный имидж </a:t>
            </a:r>
            <a:r>
              <a:rPr lang="ru-RU" sz="2400" dirty="0">
                <a:solidFill>
                  <a:schemeClr val="tx1"/>
                </a:solidFill>
              </a:rPr>
              <a:t>-  зависит от речи человека и учитывает все речевые характеристики конкретного </a:t>
            </a:r>
            <a:r>
              <a:rPr lang="ru-RU" sz="2400" dirty="0" smtClean="0">
                <a:solidFill>
                  <a:schemeClr val="tx1"/>
                </a:solidFill>
              </a:rPr>
              <a:t>человека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Кинетический </a:t>
            </a:r>
            <a:r>
              <a:rPr lang="ru-RU" sz="2400" b="1" dirty="0">
                <a:solidFill>
                  <a:schemeClr val="tx1"/>
                </a:solidFill>
              </a:rPr>
              <a:t>имидж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-особенности движения, включая </a:t>
            </a:r>
            <a:r>
              <a:rPr lang="ru-RU" sz="2400" dirty="0">
                <a:solidFill>
                  <a:schemeClr val="tx1"/>
                </a:solidFill>
              </a:rPr>
              <a:t>позы, специфику жестикуляции, </a:t>
            </a:r>
            <a:r>
              <a:rPr lang="ru-RU" sz="2400" dirty="0" smtClean="0">
                <a:solidFill>
                  <a:schemeClr val="tx1"/>
                </a:solidFill>
              </a:rPr>
              <a:t>мимики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Средовый</a:t>
            </a:r>
            <a:r>
              <a:rPr lang="ru-RU" sz="2400" b="1" dirty="0" smtClean="0">
                <a:solidFill>
                  <a:schemeClr val="tx1"/>
                </a:solidFill>
              </a:rPr>
              <a:t> имидж</a:t>
            </a:r>
            <a:r>
              <a:rPr lang="ru-RU" sz="2400" dirty="0" smtClean="0">
                <a:solidFill>
                  <a:schemeClr val="tx1"/>
                </a:solidFill>
              </a:rPr>
              <a:t> - </a:t>
            </a:r>
            <a:r>
              <a:rPr lang="ru-RU" sz="2400" dirty="0">
                <a:solidFill>
                  <a:schemeClr val="tx1"/>
                </a:solidFill>
              </a:rPr>
              <a:t>имидж «окружения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Овеществленный имидж </a:t>
            </a:r>
            <a:r>
              <a:rPr lang="ru-RU" sz="2400" dirty="0">
                <a:solidFill>
                  <a:schemeClr val="tx1"/>
                </a:solidFill>
              </a:rPr>
              <a:t>-создается по продуктам деятельности </a:t>
            </a:r>
            <a:r>
              <a:rPr lang="ru-RU" sz="2400" dirty="0" smtClean="0">
                <a:solidFill>
                  <a:schemeClr val="tx1"/>
                </a:solidFill>
              </a:rPr>
              <a:t>человека.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02" y="1123837"/>
            <a:ext cx="3339966" cy="4601183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Корпоративный имидж</a:t>
            </a:r>
            <a:endParaRPr lang="ru-RU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6475" y="864108"/>
            <a:ext cx="7844589" cy="35827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Создание позитивного имиджа организации - одна из основных задач корпоративной PR-структуры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Корпоративный </a:t>
            </a:r>
            <a:r>
              <a:rPr lang="ru-RU" sz="2400" b="1" dirty="0">
                <a:solidFill>
                  <a:schemeClr val="tx1"/>
                </a:solidFill>
              </a:rPr>
              <a:t>имидж 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>
                <a:solidFill>
                  <a:schemeClr val="tx1"/>
                </a:solidFill>
              </a:rPr>
              <a:t>это устойчивое представление общественности об отличительных или исключительных </a:t>
            </a:r>
            <a:r>
              <a:rPr lang="ru-RU" sz="2400" dirty="0" smtClean="0">
                <a:solidFill>
                  <a:schemeClr val="tx1"/>
                </a:solidFill>
              </a:rPr>
              <a:t>характеристиках организации, </a:t>
            </a:r>
            <a:r>
              <a:rPr lang="ru-RU" sz="2400" dirty="0">
                <a:solidFill>
                  <a:schemeClr val="tx1"/>
                </a:solidFill>
              </a:rPr>
              <a:t>выделяющих ее из ряда подобных </a:t>
            </a:r>
            <a:r>
              <a:rPr lang="ru-RU" sz="2400" dirty="0" smtClean="0">
                <a:solidFill>
                  <a:schemeClr val="tx1"/>
                </a:solidFill>
              </a:rPr>
              <a:t>организаций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088" y="4283254"/>
            <a:ext cx="4393933" cy="244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463636" cy="46011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корпоративного имиджа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Внутренний имидж организации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Имидж основателя и/или основных руководителей организации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Фирменный стиль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Социальный имидж организации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Бизнес-имидж организации</a:t>
            </a:r>
          </a:p>
          <a:p>
            <a:r>
              <a:rPr lang="ru-RU" sz="2400" dirty="0">
                <a:solidFill>
                  <a:schemeClr val="tx1"/>
                </a:solidFill>
              </a:rPr>
              <a:t>Имидж персонала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Имидж товара (услуги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Имидж потребителей товара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287714" y="2060575"/>
            <a:ext cx="6624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/>
              <a:t>Политическая имиджелогия</a:t>
            </a:r>
            <a:endParaRPr lang="ru-RU" altLang="ru-RU" sz="3200" b="1">
              <a:latin typeface="Arial" panose="020B0604020202020204" pitchFamily="34" charset="0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3070044" y="3659098"/>
            <a:ext cx="71993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0070C0"/>
                </a:solidFill>
                <a:latin typeface="Arial" panose="020B0604020202020204" pitchFamily="34" charset="0"/>
              </a:rPr>
              <a:t>Лекция </a:t>
            </a:r>
            <a:r>
              <a:rPr lang="ru-RU" altLang="ru-RU" sz="3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endParaRPr lang="ru-RU" altLang="ru-RU" sz="3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3200" b="1" dirty="0">
                <a:latin typeface="Arial" panose="020B0604020202020204" pitchFamily="34" charset="0"/>
              </a:rPr>
              <a:t>Имидж   человека   ведущие типы и </a:t>
            </a:r>
            <a:r>
              <a:rPr lang="ru-RU" sz="3200" b="1" dirty="0" smtClean="0">
                <a:latin typeface="Arial" panose="020B0604020202020204" pitchFamily="34" charset="0"/>
              </a:rPr>
              <a:t>элементы</a:t>
            </a:r>
            <a:endParaRPr lang="ru-RU" altLang="ru-RU" sz="3200" b="1" dirty="0">
              <a:latin typeface="Arial" panose="020B0604020202020204" pitchFamily="34" charset="0"/>
            </a:endParaRPr>
          </a:p>
        </p:txBody>
      </p:sp>
      <p:pic>
        <p:nvPicPr>
          <p:cNvPr id="307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249364"/>
            <a:ext cx="1214438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33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7"/>
            <a:ext cx="3465095" cy="46011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корпоративного имиджа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8"/>
            <a:ext cx="7729174" cy="512064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овышение </a:t>
            </a:r>
            <a:r>
              <a:rPr lang="ru-RU" sz="2400" b="1" dirty="0">
                <a:solidFill>
                  <a:schemeClr val="tx1"/>
                </a:solidFill>
              </a:rPr>
              <a:t>престижа фирмы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Повышение </a:t>
            </a:r>
            <a:r>
              <a:rPr lang="ru-RU" sz="2400" b="1" dirty="0">
                <a:solidFill>
                  <a:schemeClr val="tx1"/>
                </a:solidFill>
              </a:rPr>
              <a:t>эффективности мероприятий </a:t>
            </a:r>
            <a:r>
              <a:rPr lang="ru-RU" sz="2400" dirty="0">
                <a:solidFill>
                  <a:schemeClr val="tx1"/>
                </a:solidFill>
              </a:rPr>
              <a:t>по продвижению товара/услуги;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блегчение </a:t>
            </a:r>
            <a:r>
              <a:rPr lang="ru-RU" sz="2400" b="1" dirty="0">
                <a:solidFill>
                  <a:schemeClr val="tx1"/>
                </a:solidFill>
              </a:rPr>
              <a:t>введения </a:t>
            </a:r>
            <a:r>
              <a:rPr lang="ru-RU" sz="2400" dirty="0">
                <a:solidFill>
                  <a:schemeClr val="tx1"/>
                </a:solidFill>
              </a:rPr>
              <a:t>на рынок </a:t>
            </a:r>
            <a:r>
              <a:rPr lang="ru-RU" sz="2400" b="1" dirty="0">
                <a:solidFill>
                  <a:schemeClr val="tx1"/>
                </a:solidFill>
              </a:rPr>
              <a:t>новых товаров </a:t>
            </a:r>
            <a:r>
              <a:rPr lang="ru-RU" sz="2400" dirty="0">
                <a:solidFill>
                  <a:schemeClr val="tx1"/>
                </a:solidFill>
              </a:rPr>
              <a:t>(услуг), так как фирме со сложившимся имиджем вывести товар на рынок легче;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</a:rPr>
              <a:t>овышение </a:t>
            </a:r>
            <a:r>
              <a:rPr lang="ru-RU" sz="2400" b="1" dirty="0">
                <a:solidFill>
                  <a:schemeClr val="tx1"/>
                </a:solidFill>
              </a:rPr>
              <a:t>конкурентоспособности </a:t>
            </a:r>
            <a:r>
              <a:rPr lang="ru-RU" sz="2400" dirty="0">
                <a:solidFill>
                  <a:schemeClr val="tx1"/>
                </a:solidFill>
              </a:rPr>
              <a:t>фирмы, так как в условиях равного товара конкуренция ведется на уровне имиджей фирм.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7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имиджа организации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6013" y="787105"/>
            <a:ext cx="7632922" cy="5315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Имидж компании должен быть: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Оригинальным</a:t>
            </a:r>
            <a:r>
              <a:rPr lang="ru-RU" sz="2200" b="1" dirty="0">
                <a:solidFill>
                  <a:schemeClr val="tx1"/>
                </a:solidFill>
              </a:rPr>
              <a:t>.</a:t>
            </a:r>
            <a:endParaRPr lang="ru-RU" sz="2200" b="1" dirty="0" smtClean="0">
              <a:solidFill>
                <a:schemeClr val="tx1"/>
              </a:solidFill>
            </a:endParaRPr>
          </a:p>
          <a:p>
            <a:r>
              <a:rPr lang="ru-RU" sz="2200" b="1" dirty="0">
                <a:solidFill>
                  <a:schemeClr val="tx1"/>
                </a:solidFill>
              </a:rPr>
              <a:t>А</a:t>
            </a:r>
            <a:r>
              <a:rPr lang="ru-RU" sz="2200" b="1" dirty="0" smtClean="0">
                <a:solidFill>
                  <a:schemeClr val="tx1"/>
                </a:solidFill>
              </a:rPr>
              <a:t>декватным</a:t>
            </a:r>
            <a:r>
              <a:rPr lang="ru-RU" sz="2200" dirty="0" smtClean="0">
                <a:solidFill>
                  <a:schemeClr val="tx1"/>
                </a:solidFill>
              </a:rPr>
              <a:t>, т.е. соответствовать специфике деятельности организации.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Пластичным</a:t>
            </a:r>
            <a:r>
              <a:rPr lang="ru-RU" sz="2200" dirty="0" smtClean="0">
                <a:solidFill>
                  <a:schemeClr val="tx1"/>
                </a:solidFill>
              </a:rPr>
              <a:t>, т.е. быстро приспосабливаться к изменчивым условиям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среды.</a:t>
            </a:r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Эффективным</a:t>
            </a:r>
            <a:r>
              <a:rPr lang="ru-RU" sz="2200" dirty="0" smtClean="0">
                <a:solidFill>
                  <a:schemeClr val="tx1"/>
                </a:solidFill>
              </a:rPr>
              <a:t>, т.е. помогать организациям добиться желаемых результатов.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Р</a:t>
            </a:r>
            <a:r>
              <a:rPr lang="ru-RU" sz="2200" b="1" dirty="0" smtClean="0">
                <a:solidFill>
                  <a:schemeClr val="tx1"/>
                </a:solidFill>
              </a:rPr>
              <a:t>елевантным </a:t>
            </a:r>
            <a:r>
              <a:rPr lang="ru-RU" sz="2200" dirty="0" smtClean="0">
                <a:solidFill>
                  <a:schemeClr val="tx1"/>
                </a:solidFill>
              </a:rPr>
              <a:t>,т.е. соответствовать нормам, ценностям и требованиям, предъявляемым к организации.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2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 имиджа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0032" y="1547599"/>
            <a:ext cx="7315200" cy="3448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1. </a:t>
            </a:r>
            <a:r>
              <a:rPr lang="ru-RU" sz="2400" b="1" dirty="0">
                <a:solidFill>
                  <a:schemeClr val="tx1"/>
                </a:solidFill>
              </a:rPr>
              <a:t>Определение</a:t>
            </a:r>
            <a:r>
              <a:rPr lang="ru-RU" sz="2400" dirty="0">
                <a:solidFill>
                  <a:schemeClr val="tx1"/>
                </a:solidFill>
              </a:rPr>
              <a:t> целевой общественности.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2. </a:t>
            </a:r>
            <a:r>
              <a:rPr lang="ru-RU" sz="2400" b="1" dirty="0">
                <a:solidFill>
                  <a:schemeClr val="tx1"/>
                </a:solidFill>
              </a:rPr>
              <a:t>Разработка </a:t>
            </a:r>
            <a:r>
              <a:rPr lang="ru-RU" sz="2400" dirty="0">
                <a:solidFill>
                  <a:schemeClr val="tx1"/>
                </a:solidFill>
              </a:rPr>
              <a:t>концепции имиджа, </a:t>
            </a:r>
            <a:r>
              <a:rPr lang="ru-RU" sz="2400" b="1" dirty="0">
                <a:solidFill>
                  <a:schemeClr val="tx1"/>
                </a:solidFill>
              </a:rPr>
              <a:t>выделение </a:t>
            </a:r>
            <a:r>
              <a:rPr lang="ru-RU" sz="2400" dirty="0">
                <a:solidFill>
                  <a:schemeClr val="tx1"/>
                </a:solidFill>
              </a:rPr>
              <a:t>главных принципов, мотивов и ценностей, характерных для организации и ее товаров / услуг, а также значимых для потребителя.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3. </a:t>
            </a:r>
            <a:r>
              <a:rPr lang="ru-RU" sz="2400" b="1" dirty="0" smtClean="0">
                <a:solidFill>
                  <a:schemeClr val="tx1"/>
                </a:solidFill>
              </a:rPr>
              <a:t>Формирование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b="1" dirty="0">
                <a:solidFill>
                  <a:schemeClr val="tx1"/>
                </a:solidFill>
              </a:rPr>
              <a:t>внедрение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b="1" dirty="0">
                <a:solidFill>
                  <a:schemeClr val="tx1"/>
                </a:solidFill>
              </a:rPr>
              <a:t>закрепление</a:t>
            </a:r>
            <a:r>
              <a:rPr lang="ru-RU" sz="2400" dirty="0">
                <a:solidFill>
                  <a:schemeClr val="tx1"/>
                </a:solidFill>
              </a:rPr>
              <a:t> имиджа в сознании представителей целевой общественности.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33271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2501" y="1436581"/>
            <a:ext cx="7315200" cy="551744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Формирование имиджа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это искусство, которое требует длительной, трудоемкой и усердной работы.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Нужно </a:t>
            </a:r>
            <a:r>
              <a:rPr lang="ru-RU" sz="2400" dirty="0">
                <a:solidFill>
                  <a:schemeClr val="tx1"/>
                </a:solidFill>
              </a:rPr>
              <a:t>стремиться к тому, чтобы </a:t>
            </a:r>
            <a:r>
              <a:rPr lang="ru-RU" sz="2400" b="1" dirty="0">
                <a:solidFill>
                  <a:schemeClr val="tx1"/>
                </a:solidFill>
              </a:rPr>
              <a:t>желаемый </a:t>
            </a:r>
            <a:r>
              <a:rPr lang="ru-RU" sz="2400" b="1" dirty="0" smtClean="0">
                <a:solidFill>
                  <a:schemeClr val="tx1"/>
                </a:solidFill>
              </a:rPr>
              <a:t>имидж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>
                <a:solidFill>
                  <a:schemeClr val="tx1"/>
                </a:solidFill>
              </a:rPr>
              <a:t>полностью соответствовал </a:t>
            </a:r>
            <a:r>
              <a:rPr lang="ru-RU" sz="2400" b="1" dirty="0">
                <a:solidFill>
                  <a:schemeClr val="tx1"/>
                </a:solidFill>
              </a:rPr>
              <a:t>реальному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Чтобы формирующийся образ имел свои </a:t>
            </a:r>
            <a:r>
              <a:rPr lang="ru-RU" sz="2400" b="1" dirty="0">
                <a:solidFill>
                  <a:schemeClr val="tx1"/>
                </a:solidFill>
              </a:rPr>
              <a:t>индивидуальные особенности</a:t>
            </a:r>
            <a:r>
              <a:rPr lang="ru-RU" sz="2400" dirty="0">
                <a:solidFill>
                  <a:schemeClr val="tx1"/>
                </a:solidFill>
              </a:rPr>
              <a:t>, а также отвечал на требования общества и оправдывал их ожидания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Благодаря </a:t>
            </a:r>
            <a:r>
              <a:rPr lang="ru-RU" sz="2400" dirty="0">
                <a:solidFill>
                  <a:schemeClr val="tx1"/>
                </a:solidFill>
              </a:rPr>
              <a:t>возможности управления </a:t>
            </a:r>
            <a:r>
              <a:rPr lang="ru-RU" sz="2400" dirty="0" smtClean="0">
                <a:solidFill>
                  <a:schemeClr val="tx1"/>
                </a:solidFill>
              </a:rPr>
              <a:t>имиджем, </a:t>
            </a:r>
            <a:r>
              <a:rPr lang="ru-RU" sz="2400" dirty="0">
                <a:solidFill>
                  <a:schemeClr val="tx1"/>
                </a:solidFill>
              </a:rPr>
              <a:t>вы будете иметь возможность управлять и воздействовать на эмоции потребителей, что будет являться </a:t>
            </a:r>
            <a:r>
              <a:rPr lang="ru-RU" sz="2400" b="1" dirty="0">
                <a:solidFill>
                  <a:schemeClr val="tx1"/>
                </a:solidFill>
              </a:rPr>
              <a:t>основной ценностью </a:t>
            </a:r>
            <a:r>
              <a:rPr lang="ru-RU" sz="2400" dirty="0">
                <a:solidFill>
                  <a:schemeClr val="tx1"/>
                </a:solidFill>
              </a:rPr>
              <a:t>в условиях современного рынка.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«имидж»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100" dirty="0">
                <a:solidFill>
                  <a:schemeClr val="tx1"/>
                </a:solidFill>
              </a:rPr>
              <a:t>Понятие </a:t>
            </a:r>
            <a:r>
              <a:rPr lang="ru-RU" sz="2100" b="1" dirty="0">
                <a:solidFill>
                  <a:schemeClr val="tx1"/>
                </a:solidFill>
              </a:rPr>
              <a:t>«имидж» </a:t>
            </a:r>
            <a:r>
              <a:rPr lang="ru-RU" sz="2100" dirty="0">
                <a:solidFill>
                  <a:schemeClr val="tx1"/>
                </a:solidFill>
              </a:rPr>
              <a:t>(англ. </a:t>
            </a:r>
            <a:r>
              <a:rPr lang="ru-RU" sz="2100" dirty="0" err="1">
                <a:solidFill>
                  <a:schemeClr val="tx1"/>
                </a:solidFill>
              </a:rPr>
              <a:t>image</a:t>
            </a:r>
            <a:r>
              <a:rPr lang="ru-RU" sz="2100" dirty="0">
                <a:solidFill>
                  <a:schemeClr val="tx1"/>
                </a:solidFill>
              </a:rPr>
              <a:t>, от лат, </a:t>
            </a:r>
            <a:r>
              <a:rPr lang="ru-RU" sz="2100" dirty="0" err="1">
                <a:solidFill>
                  <a:schemeClr val="tx1"/>
                </a:solidFill>
              </a:rPr>
              <a:t>imago</a:t>
            </a:r>
            <a:r>
              <a:rPr lang="ru-RU" sz="2100" dirty="0">
                <a:solidFill>
                  <a:schemeClr val="tx1"/>
                </a:solidFill>
              </a:rPr>
              <a:t> изображение, подобие, метафора, икона) формировалось и развивалось в течение многих веков. </a:t>
            </a:r>
            <a:endParaRPr lang="ru-RU" sz="2100" dirty="0" smtClean="0">
              <a:solidFill>
                <a:schemeClr val="tx1"/>
              </a:solidFill>
            </a:endParaRPr>
          </a:p>
          <a:p>
            <a:r>
              <a:rPr lang="ru-RU" sz="2100" b="1" dirty="0">
                <a:solidFill>
                  <a:schemeClr val="tx1"/>
                </a:solidFill>
              </a:rPr>
              <a:t>В зарубежной литературе </a:t>
            </a:r>
            <a:r>
              <a:rPr lang="ru-RU" sz="2100" dirty="0">
                <a:solidFill>
                  <a:schemeClr val="tx1"/>
                </a:solidFill>
              </a:rPr>
              <a:t>первые обращения к проблеме имиджа в современном его понимании датируются </a:t>
            </a:r>
            <a:r>
              <a:rPr lang="ru-RU" sz="2100" b="1" dirty="0">
                <a:solidFill>
                  <a:schemeClr val="tx1"/>
                </a:solidFill>
              </a:rPr>
              <a:t>50 60-ми гг. XX в. </a:t>
            </a:r>
            <a:endParaRPr lang="ru-RU" sz="2100" b="1" dirty="0" smtClean="0">
              <a:solidFill>
                <a:schemeClr val="tx1"/>
              </a:solidFill>
            </a:endParaRPr>
          </a:p>
          <a:p>
            <a:r>
              <a:rPr lang="ru-RU" sz="2100" dirty="0" smtClean="0">
                <a:solidFill>
                  <a:schemeClr val="tx1"/>
                </a:solidFill>
              </a:rPr>
              <a:t>В 1961 </a:t>
            </a:r>
            <a:r>
              <a:rPr lang="ru-RU" sz="2100" dirty="0">
                <a:solidFill>
                  <a:schemeClr val="tx1"/>
                </a:solidFill>
              </a:rPr>
              <a:t>г. в Лондоне вышла одна из первых книг по данной проблематике под названием «</a:t>
            </a:r>
            <a:r>
              <a:rPr lang="ru-RU" sz="2100" b="1" dirty="0">
                <a:solidFill>
                  <a:schemeClr val="tx1"/>
                </a:solidFill>
              </a:rPr>
              <a:t>Имидж» </a:t>
            </a:r>
            <a:r>
              <a:rPr lang="ru-RU" sz="2100" b="1" dirty="0" err="1">
                <a:solidFill>
                  <a:schemeClr val="tx1"/>
                </a:solidFill>
              </a:rPr>
              <a:t>Дэниэла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2100" b="1" dirty="0" err="1" smtClean="0">
                <a:solidFill>
                  <a:schemeClr val="tx1"/>
                </a:solidFill>
              </a:rPr>
              <a:t>Бурстина</a:t>
            </a:r>
            <a:r>
              <a:rPr lang="ru-RU" sz="21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100" dirty="0">
                <a:solidFill>
                  <a:schemeClr val="tx1"/>
                </a:solidFill>
              </a:rPr>
              <a:t>Сам термин был введен в научный оборот еще в </a:t>
            </a:r>
            <a:r>
              <a:rPr lang="ru-RU" sz="2100" b="1" dirty="0">
                <a:solidFill>
                  <a:schemeClr val="tx1"/>
                </a:solidFill>
              </a:rPr>
              <a:t>1950-х </a:t>
            </a:r>
            <a:r>
              <a:rPr lang="ru-RU" sz="2100" dirty="0">
                <a:solidFill>
                  <a:schemeClr val="tx1"/>
                </a:solidFill>
              </a:rPr>
              <a:t>экономистом </a:t>
            </a:r>
            <a:r>
              <a:rPr lang="ru-RU" sz="2100" b="1" dirty="0">
                <a:solidFill>
                  <a:schemeClr val="tx1"/>
                </a:solidFill>
              </a:rPr>
              <a:t>K. </a:t>
            </a:r>
            <a:r>
              <a:rPr lang="ru-RU" sz="2100" b="1" dirty="0" err="1" smtClean="0">
                <a:solidFill>
                  <a:schemeClr val="tx1"/>
                </a:solidFill>
              </a:rPr>
              <a:t>Боулдингом</a:t>
            </a:r>
            <a:r>
              <a:rPr lang="ru-RU" sz="21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100" dirty="0">
                <a:solidFill>
                  <a:schemeClr val="tx1"/>
                </a:solidFill>
              </a:rPr>
              <a:t>Начиная с </a:t>
            </a:r>
            <a:r>
              <a:rPr lang="ru-RU" sz="2100" b="1" dirty="0">
                <a:solidFill>
                  <a:schemeClr val="tx1"/>
                </a:solidFill>
              </a:rPr>
              <a:t>1990-х г.</a:t>
            </a:r>
            <a:r>
              <a:rPr lang="ru-RU" sz="2100" dirty="0">
                <a:solidFill>
                  <a:schemeClr val="tx1"/>
                </a:solidFill>
              </a:rPr>
              <a:t> понятие "имидж" все более широко используется в работах </a:t>
            </a:r>
            <a:r>
              <a:rPr lang="ru-RU" sz="2100" b="1" dirty="0">
                <a:solidFill>
                  <a:schemeClr val="tx1"/>
                </a:solidFill>
              </a:rPr>
              <a:t>отечественных </a:t>
            </a:r>
            <a:r>
              <a:rPr lang="ru-RU" sz="2100" dirty="0">
                <a:solidFill>
                  <a:schemeClr val="tx1"/>
                </a:solidFill>
              </a:rPr>
              <a:t>исследователей. </a:t>
            </a:r>
            <a:endParaRPr lang="ru-RU" sz="2100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«имидж»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16" y="1430165"/>
            <a:ext cx="3384973" cy="396914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Э. Гофман </a:t>
            </a:r>
            <a:r>
              <a:rPr lang="ru-RU" sz="2400" dirty="0">
                <a:solidFill>
                  <a:schemeClr val="tx1"/>
                </a:solidFill>
              </a:rPr>
              <a:t>в своей книге </a:t>
            </a:r>
            <a:r>
              <a:rPr lang="ru-RU" sz="2400" dirty="0" smtClean="0">
                <a:solidFill>
                  <a:schemeClr val="tx1"/>
                </a:solidFill>
              </a:rPr>
              <a:t>«Представление </a:t>
            </a:r>
            <a:r>
              <a:rPr lang="ru-RU" sz="2400" dirty="0">
                <a:solidFill>
                  <a:schemeClr val="tx1"/>
                </a:solidFill>
              </a:rPr>
              <a:t>себя другим в повседневной </a:t>
            </a:r>
            <a:r>
              <a:rPr lang="ru-RU" sz="2400" dirty="0" smtClean="0">
                <a:solidFill>
                  <a:schemeClr val="tx1"/>
                </a:solidFill>
              </a:rPr>
              <a:t>жизни» </a:t>
            </a:r>
            <a:r>
              <a:rPr lang="ru-RU" sz="2400" dirty="0">
                <a:solidFill>
                  <a:schemeClr val="tx1"/>
                </a:solidFill>
              </a:rPr>
              <a:t>нарывает имидж </a:t>
            </a:r>
            <a:r>
              <a:rPr lang="ru-RU" sz="2400" b="1" dirty="0">
                <a:solidFill>
                  <a:schemeClr val="tx1"/>
                </a:solidFill>
              </a:rPr>
              <a:t>«искусством управлять </a:t>
            </a:r>
            <a:r>
              <a:rPr lang="ru-RU" sz="2400" b="1" dirty="0" smtClean="0">
                <a:solidFill>
                  <a:schemeClr val="tx1"/>
                </a:solidFill>
              </a:rPr>
              <a:t>впечатлением».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024" y="2675823"/>
            <a:ext cx="2543175" cy="3151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822" y="2675823"/>
            <a:ext cx="2366214" cy="31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Имидж с точки зрения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964" y="1817925"/>
            <a:ext cx="3792442" cy="4469663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Имидж </a:t>
            </a:r>
            <a:r>
              <a:rPr lang="ru-RU" sz="2400" dirty="0" smtClean="0">
                <a:solidFill>
                  <a:schemeClr val="tx1"/>
                </a:solidFill>
              </a:rPr>
              <a:t>– это целенаправленно </a:t>
            </a:r>
            <a:r>
              <a:rPr lang="ru-RU" sz="2400" dirty="0">
                <a:solidFill>
                  <a:schemeClr val="tx1"/>
                </a:solidFill>
              </a:rPr>
              <a:t>сформированный образ субъекта PR (персоны</a:t>
            </a:r>
            <a:r>
              <a:rPr lang="ru-RU" sz="2400" dirty="0" smtClean="0">
                <a:solidFill>
                  <a:schemeClr val="tx1"/>
                </a:solidFill>
              </a:rPr>
              <a:t>, корпорации</a:t>
            </a:r>
            <a:r>
              <a:rPr lang="ru-RU" sz="2400" dirty="0">
                <a:solidFill>
                  <a:schemeClr val="tx1"/>
                </a:solidFill>
              </a:rPr>
              <a:t>), выделяющий определенные ценностные характеристики, призванный оказать эмоционально-психологическое воздействие на определенную группу целевой общественности.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27" y="3037834"/>
            <a:ext cx="4480258" cy="30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Имидж и образ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885" y="1377914"/>
            <a:ext cx="3968446" cy="484000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отличие от </a:t>
            </a:r>
            <a:r>
              <a:rPr lang="ru-RU" b="1" dirty="0">
                <a:solidFill>
                  <a:schemeClr val="tx1"/>
                </a:solidFill>
              </a:rPr>
              <a:t>"образа"</a:t>
            </a:r>
            <a:r>
              <a:rPr lang="ru-RU" dirty="0">
                <a:solidFill>
                  <a:schemeClr val="tx1"/>
                </a:solidFill>
              </a:rPr>
              <a:t>, возникающего непроизвольно, </a:t>
            </a:r>
            <a:r>
              <a:rPr lang="ru-RU" b="1" dirty="0">
                <a:solidFill>
                  <a:schemeClr val="tx1"/>
                </a:solidFill>
              </a:rPr>
              <a:t>"имидж"</a:t>
            </a:r>
            <a:r>
              <a:rPr lang="ru-RU" dirty="0">
                <a:solidFill>
                  <a:schemeClr val="tx1"/>
                </a:solidFill>
              </a:rPr>
              <a:t> конструируется специально и целенаправленно.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Имиджи </a:t>
            </a:r>
            <a:r>
              <a:rPr lang="ru-RU" dirty="0">
                <a:solidFill>
                  <a:schemeClr val="tx1"/>
                </a:solidFill>
              </a:rPr>
              <a:t>лежат в основе репутации коммерческой фирмы, государственной структуры или административного органа, отдельной персоны, их положительное содержание охраняется как ценность высшего порядка.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Дискредитация </a:t>
            </a:r>
            <a:r>
              <a:rPr lang="ru-RU" dirty="0">
                <a:solidFill>
                  <a:schemeClr val="tx1"/>
                </a:solidFill>
              </a:rPr>
              <a:t>имиджа существенная составная часть в конкурентных отношениях, экономической и политической борьбе.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956" y="3773103"/>
            <a:ext cx="4920778" cy="26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функция имиджа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Главной функцией имиджа </a:t>
            </a:r>
            <a:r>
              <a:rPr lang="ru-RU" sz="2400" b="1" dirty="0">
                <a:solidFill>
                  <a:schemeClr val="tx1"/>
                </a:solidFill>
              </a:rPr>
              <a:t>является формирование положительного отношения к социальному </a:t>
            </a:r>
            <a:r>
              <a:rPr lang="ru-RU" sz="2400" b="1" dirty="0" smtClean="0">
                <a:solidFill>
                  <a:schemeClr val="tx1"/>
                </a:solidFill>
              </a:rPr>
              <a:t>субъекту - </a:t>
            </a:r>
            <a:r>
              <a:rPr lang="ru-RU" sz="2400" b="1" dirty="0">
                <a:solidFill>
                  <a:schemeClr val="tx1"/>
                </a:solidFill>
              </a:rPr>
              <a:t>кому-либо или чему-либо.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Если </a:t>
            </a:r>
            <a:r>
              <a:rPr lang="ru-RU" sz="2400" dirty="0">
                <a:solidFill>
                  <a:schemeClr val="tx1"/>
                </a:solidFill>
              </a:rPr>
              <a:t>положительное отношение сформировано, то за ним вследствие влияния социальных связей обязательно последуют </a:t>
            </a:r>
            <a:r>
              <a:rPr lang="ru-RU" sz="2400" b="1" dirty="0">
                <a:solidFill>
                  <a:schemeClr val="tx1"/>
                </a:solidFill>
              </a:rPr>
              <a:t>доверие </a:t>
            </a:r>
            <a:r>
              <a:rPr lang="ru-RU" sz="2400" dirty="0">
                <a:solidFill>
                  <a:schemeClr val="tx1"/>
                </a:solidFill>
              </a:rPr>
              <a:t>и, в свою очередь, </a:t>
            </a:r>
            <a:r>
              <a:rPr lang="ru-RU" sz="2400" b="1" dirty="0">
                <a:solidFill>
                  <a:schemeClr val="tx1"/>
                </a:solidFill>
              </a:rPr>
              <a:t>высокие оценки </a:t>
            </a:r>
            <a:r>
              <a:rPr lang="ru-RU" sz="2400" dirty="0">
                <a:solidFill>
                  <a:schemeClr val="tx1"/>
                </a:solidFill>
              </a:rPr>
              <a:t>и</a:t>
            </a:r>
            <a:r>
              <a:rPr lang="ru-RU" sz="2400" b="1" dirty="0">
                <a:solidFill>
                  <a:schemeClr val="tx1"/>
                </a:solidFill>
              </a:rPr>
              <a:t> уверенный выбор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К </a:t>
            </a:r>
            <a:r>
              <a:rPr lang="ru-RU" sz="2400" dirty="0">
                <a:solidFill>
                  <a:schemeClr val="tx1"/>
                </a:solidFill>
              </a:rPr>
              <a:t>тому же положительный имидж, как правило, способствует </a:t>
            </a:r>
            <a:r>
              <a:rPr lang="ru-RU" sz="2400" b="1" dirty="0">
                <a:solidFill>
                  <a:schemeClr val="tx1"/>
                </a:solidFill>
              </a:rPr>
              <a:t>повышению престижа</a:t>
            </a:r>
            <a:r>
              <a:rPr lang="ru-RU" sz="2400" dirty="0">
                <a:solidFill>
                  <a:schemeClr val="tx1"/>
                </a:solidFill>
              </a:rPr>
              <a:t>, а, следовательно, </a:t>
            </a:r>
            <a:r>
              <a:rPr lang="ru-RU" sz="2400" b="1" dirty="0">
                <a:solidFill>
                  <a:schemeClr val="tx1"/>
                </a:solidFill>
              </a:rPr>
              <a:t>авторитета и влияния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84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имиджа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8"/>
            <a:ext cx="6891776" cy="331325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одчеркивает </a:t>
            </a:r>
            <a:r>
              <a:rPr lang="ru-RU" sz="2400" dirty="0">
                <a:solidFill>
                  <a:schemeClr val="tx1"/>
                </a:solidFill>
              </a:rPr>
              <a:t>специфичность и уникальность </a:t>
            </a:r>
            <a:r>
              <a:rPr lang="ru-RU" sz="2400" dirty="0" smtClean="0">
                <a:solidFill>
                  <a:schemeClr val="tx1"/>
                </a:solidFill>
              </a:rPr>
              <a:t>объекта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Конкретен</a:t>
            </a:r>
            <a:r>
              <a:rPr lang="ru-RU" sz="2400" dirty="0">
                <a:solidFill>
                  <a:schemeClr val="tx1"/>
                </a:solidFill>
              </a:rPr>
              <a:t>, но подвижен и </a:t>
            </a:r>
            <a:r>
              <a:rPr lang="ru-RU" sz="2400" dirty="0" smtClean="0">
                <a:solidFill>
                  <a:schemeClr val="tx1"/>
                </a:solidFill>
              </a:rPr>
              <a:t>изменчив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 </a:t>
            </a:r>
            <a:r>
              <a:rPr lang="ru-RU" sz="2400" dirty="0">
                <a:solidFill>
                  <a:schemeClr val="tx1"/>
                </a:solidFill>
              </a:rPr>
              <a:t>определенной степени идеализирует </a:t>
            </a:r>
            <a:r>
              <a:rPr lang="ru-RU" sz="2400" dirty="0" smtClean="0">
                <a:solidFill>
                  <a:schemeClr val="tx1"/>
                </a:solidFill>
              </a:rPr>
              <a:t>объект</a:t>
            </a:r>
          </a:p>
          <a:p>
            <a:r>
              <a:rPr lang="ru-RU" sz="2400" dirty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анимает </a:t>
            </a:r>
            <a:r>
              <a:rPr lang="ru-RU" sz="2400" dirty="0">
                <a:solidFill>
                  <a:schemeClr val="tx1"/>
                </a:solidFill>
              </a:rPr>
              <a:t>место между реальным и </a:t>
            </a:r>
            <a:r>
              <a:rPr lang="ru-RU" sz="2400" dirty="0" smtClean="0">
                <a:solidFill>
                  <a:schemeClr val="tx1"/>
                </a:solidFill>
              </a:rPr>
              <a:t>желаемым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Стереотипен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831321"/>
            <a:ext cx="4190755" cy="284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4" y="1123837"/>
            <a:ext cx="3320714" cy="46011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формирования имиджа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018" y="1037362"/>
            <a:ext cx="7315200" cy="5120640"/>
          </a:xfrm>
        </p:spPr>
        <p:txBody>
          <a:bodyPr/>
          <a:lstStyle/>
          <a:p>
            <a:r>
              <a:rPr lang="ru-RU" sz="2100" dirty="0">
                <a:solidFill>
                  <a:schemeClr val="tx1"/>
                </a:solidFill>
              </a:rPr>
              <a:t>Фирменный стиль;</a:t>
            </a:r>
          </a:p>
          <a:p>
            <a:r>
              <a:rPr lang="ru-RU" sz="2100" dirty="0">
                <a:solidFill>
                  <a:schemeClr val="tx1"/>
                </a:solidFill>
              </a:rPr>
              <a:t>Прямая, а также </a:t>
            </a:r>
            <a:r>
              <a:rPr lang="ru-RU" sz="2100" dirty="0" err="1">
                <a:solidFill>
                  <a:schemeClr val="tx1"/>
                </a:solidFill>
              </a:rPr>
              <a:t>имиджевая</a:t>
            </a:r>
            <a:r>
              <a:rPr lang="ru-RU" sz="2100" dirty="0">
                <a:solidFill>
                  <a:schemeClr val="tx1"/>
                </a:solidFill>
              </a:rPr>
              <a:t> реклама;</a:t>
            </a:r>
          </a:p>
          <a:p>
            <a:r>
              <a:rPr lang="ru-RU" sz="2100" dirty="0">
                <a:solidFill>
                  <a:schemeClr val="tx1"/>
                </a:solidFill>
              </a:rPr>
              <a:t>PR и работа со СМИ — создание информационных поводов;</a:t>
            </a:r>
          </a:p>
          <a:p>
            <a:r>
              <a:rPr lang="ru-RU" sz="2100" dirty="0">
                <a:solidFill>
                  <a:schemeClr val="tx1"/>
                </a:solidFill>
              </a:rPr>
              <a:t>Проведение социальных мероприятий (благотворительные акции и т.д.);</a:t>
            </a:r>
          </a:p>
          <a:p>
            <a:r>
              <a:rPr lang="ru-RU" sz="2100" dirty="0">
                <a:solidFill>
                  <a:schemeClr val="tx1"/>
                </a:solidFill>
              </a:rPr>
              <a:t>Интернет-коммуникации (сайт компании, блоги, форумы);</a:t>
            </a:r>
          </a:p>
          <a:p>
            <a:r>
              <a:rPr lang="ru-RU" sz="2100" dirty="0">
                <a:solidFill>
                  <a:schemeClr val="tx1"/>
                </a:solidFill>
              </a:rPr>
              <a:t>Социальные сети;</a:t>
            </a:r>
          </a:p>
          <a:p>
            <a:r>
              <a:rPr lang="ru-RU" sz="2100" dirty="0">
                <a:solidFill>
                  <a:schemeClr val="tx1"/>
                </a:solidFill>
              </a:rPr>
              <a:t>Спонсорство мероприятий, которые разделяют главную идею бренда;</a:t>
            </a:r>
          </a:p>
          <a:p>
            <a:r>
              <a:rPr lang="ru-RU" sz="2100" dirty="0">
                <a:solidFill>
                  <a:schemeClr val="tx1"/>
                </a:solidFill>
              </a:rPr>
              <a:t>Партнерство с компаниями, известными личностями, проектами, уже завоевавшими доверие </a:t>
            </a:r>
            <a:r>
              <a:rPr lang="ru-RU" sz="2100" dirty="0" smtClean="0">
                <a:solidFill>
                  <a:schemeClr val="tx1"/>
                </a:solidFill>
              </a:rPr>
              <a:t>общественности</a:t>
            </a:r>
            <a:endParaRPr lang="ru-RU" sz="21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964</Words>
  <Application>Microsoft Office PowerPoint</Application>
  <PresentationFormat>Широкоэкранный</PresentationFormat>
  <Paragraphs>103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Тема Office</vt:lpstr>
      <vt:lpstr>Казахский Национальный Университет им. аль-Фараби</vt:lpstr>
      <vt:lpstr>Презентация PowerPoint</vt:lpstr>
      <vt:lpstr>Понятие «имидж»</vt:lpstr>
      <vt:lpstr>Понятие «имидж»</vt:lpstr>
      <vt:lpstr>Имидж с точки зрения PR </vt:lpstr>
      <vt:lpstr>Имидж и образ</vt:lpstr>
      <vt:lpstr>Главная функция имиджа</vt:lpstr>
      <vt:lpstr>Особенности имиджа </vt:lpstr>
      <vt:lpstr>Инструменты формирования имиджа</vt:lpstr>
      <vt:lpstr>Pr-технологии, используемые при формировании имиджа</vt:lpstr>
      <vt:lpstr>Типология имиджа</vt:lpstr>
      <vt:lpstr>Уровни имиджа</vt:lpstr>
      <vt:lpstr>Типология имиджа</vt:lpstr>
      <vt:lpstr>Персональный имидж</vt:lpstr>
      <vt:lpstr>Персональный имидж</vt:lpstr>
      <vt:lpstr>Персональный имидж</vt:lpstr>
      <vt:lpstr>Составляющие персонального имиджа, предлагаемые российским исследователем А. Ю. Панасюком</vt:lpstr>
      <vt:lpstr>Корпоративный имидж</vt:lpstr>
      <vt:lpstr>Структура корпоративного имиджа</vt:lpstr>
      <vt:lpstr>Задачи корпоративного имиджа</vt:lpstr>
      <vt:lpstr>Особенности имиджа организации</vt:lpstr>
      <vt:lpstr>Этапы создания имиджа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Имидж</dc:title>
  <dc:creator>HP</dc:creator>
  <cp:lastModifiedBy>User</cp:lastModifiedBy>
  <cp:revision>30</cp:revision>
  <dcterms:created xsi:type="dcterms:W3CDTF">2019-10-02T15:47:08Z</dcterms:created>
  <dcterms:modified xsi:type="dcterms:W3CDTF">2021-09-23T05:51:39Z</dcterms:modified>
</cp:coreProperties>
</file>